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7" r:id="rId2"/>
    <p:sldId id="286" r:id="rId3"/>
    <p:sldId id="288" r:id="rId4"/>
    <p:sldId id="279" r:id="rId5"/>
    <p:sldId id="291" r:id="rId6"/>
    <p:sldId id="292" r:id="rId7"/>
    <p:sldId id="278" r:id="rId8"/>
    <p:sldId id="300" r:id="rId9"/>
    <p:sldId id="293" r:id="rId10"/>
    <p:sldId id="294" r:id="rId11"/>
    <p:sldId id="295" r:id="rId12"/>
    <p:sldId id="296" r:id="rId13"/>
    <p:sldId id="299" r:id="rId14"/>
    <p:sldId id="297" r:id="rId15"/>
    <p:sldId id="29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003366"/>
    <a:srgbClr val="006666"/>
    <a:srgbClr val="FF3300"/>
    <a:srgbClr val="33CC33"/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4" autoAdjust="0"/>
    <p:restoredTop sz="94660"/>
  </p:normalViewPr>
  <p:slideViewPr>
    <p:cSldViewPr>
      <p:cViewPr>
        <p:scale>
          <a:sx n="100" d="100"/>
          <a:sy n="100" d="100"/>
        </p:scale>
        <p:origin x="-5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04EB76-AF2B-4215-9591-5A8AA2AFA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4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8" descr="b"/>
          <p:cNvSpPr>
            <a:spLocks/>
          </p:cNvSpPr>
          <p:nvPr/>
        </p:nvSpPr>
        <p:spPr bwMode="gray">
          <a:xfrm>
            <a:off x="0" y="0"/>
            <a:ext cx="4522788" cy="6010275"/>
          </a:xfrm>
          <a:custGeom>
            <a:avLst/>
            <a:gdLst>
              <a:gd name="T0" fmla="*/ 0 w 2849"/>
              <a:gd name="T1" fmla="*/ 0 h 3786"/>
              <a:gd name="T2" fmla="*/ 0 w 2849"/>
              <a:gd name="T3" fmla="*/ 2147483647 h 3786"/>
              <a:gd name="T4" fmla="*/ 1386086091 w 2849"/>
              <a:gd name="T5" fmla="*/ 2147483647 h 3786"/>
              <a:gd name="T6" fmla="*/ 2147483647 w 2849"/>
              <a:gd name="T7" fmla="*/ 2147483647 h 3786"/>
              <a:gd name="T8" fmla="*/ 2147483647 w 2849"/>
              <a:gd name="T9" fmla="*/ 2147483647 h 3786"/>
              <a:gd name="T10" fmla="*/ 2147483647 w 2849"/>
              <a:gd name="T11" fmla="*/ 2147483647 h 3786"/>
              <a:gd name="T12" fmla="*/ 2147483647 w 2849"/>
              <a:gd name="T13" fmla="*/ 2147483647 h 3786"/>
              <a:gd name="T14" fmla="*/ 2147483647 w 2849"/>
              <a:gd name="T15" fmla="*/ 2147483647 h 3786"/>
              <a:gd name="T16" fmla="*/ 2147483647 w 2849"/>
              <a:gd name="T17" fmla="*/ 924898138 h 3786"/>
              <a:gd name="T18" fmla="*/ 2147483647 w 2849"/>
              <a:gd name="T19" fmla="*/ 0 h 3786"/>
              <a:gd name="T20" fmla="*/ 0 w 2849"/>
              <a:gd name="T21" fmla="*/ 0 h 37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9" h="3786">
                <a:moveTo>
                  <a:pt x="0" y="0"/>
                </a:moveTo>
                <a:lnTo>
                  <a:pt x="0" y="3456"/>
                </a:lnTo>
                <a:cubicBezTo>
                  <a:pt x="249" y="3613"/>
                  <a:pt x="308" y="3665"/>
                  <a:pt x="550" y="3711"/>
                </a:cubicBezTo>
                <a:cubicBezTo>
                  <a:pt x="756" y="3769"/>
                  <a:pt x="1183" y="3786"/>
                  <a:pt x="1453" y="3731"/>
                </a:cubicBezTo>
                <a:cubicBezTo>
                  <a:pt x="1725" y="3691"/>
                  <a:pt x="1943" y="3590"/>
                  <a:pt x="2147" y="3417"/>
                </a:cubicBezTo>
                <a:cubicBezTo>
                  <a:pt x="2351" y="3244"/>
                  <a:pt x="2561" y="2974"/>
                  <a:pt x="2677" y="2690"/>
                </a:cubicBezTo>
                <a:cubicBezTo>
                  <a:pt x="2793" y="2406"/>
                  <a:pt x="2849" y="2012"/>
                  <a:pt x="2841" y="1715"/>
                </a:cubicBezTo>
                <a:cubicBezTo>
                  <a:pt x="2833" y="1418"/>
                  <a:pt x="2740" y="1135"/>
                  <a:pt x="2631" y="910"/>
                </a:cubicBezTo>
                <a:cubicBezTo>
                  <a:pt x="2498" y="686"/>
                  <a:pt x="2291" y="439"/>
                  <a:pt x="2186" y="367"/>
                </a:cubicBezTo>
                <a:cubicBezTo>
                  <a:pt x="2018" y="239"/>
                  <a:pt x="1886" y="98"/>
                  <a:pt x="1519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0"/>
          <p:cNvSpPr>
            <a:spLocks/>
          </p:cNvSpPr>
          <p:nvPr/>
        </p:nvSpPr>
        <p:spPr bwMode="grayWhite">
          <a:xfrm>
            <a:off x="2251075" y="-11113"/>
            <a:ext cx="6924675" cy="6881813"/>
          </a:xfrm>
          <a:custGeom>
            <a:avLst/>
            <a:gdLst>
              <a:gd name="T0" fmla="*/ 476310325 w 4362"/>
              <a:gd name="T1" fmla="*/ 12601576 h 4335"/>
              <a:gd name="T2" fmla="*/ 1413808450 w 4362"/>
              <a:gd name="T3" fmla="*/ 468749097 h 4335"/>
              <a:gd name="T4" fmla="*/ 2147483647 w 4362"/>
              <a:gd name="T5" fmla="*/ 1244957278 h 4335"/>
              <a:gd name="T6" fmla="*/ 2147483647 w 4362"/>
              <a:gd name="T7" fmla="*/ 2147483647 h 4335"/>
              <a:gd name="T8" fmla="*/ 2147483647 w 4362"/>
              <a:gd name="T9" fmla="*/ 2147483647 h 4335"/>
              <a:gd name="T10" fmla="*/ 2147483647 w 4362"/>
              <a:gd name="T11" fmla="*/ 2147483647 h 4335"/>
              <a:gd name="T12" fmla="*/ 0 w 4362"/>
              <a:gd name="T13" fmla="*/ 2147483647 h 4335"/>
              <a:gd name="T14" fmla="*/ 2147483647 w 4362"/>
              <a:gd name="T15" fmla="*/ 2147483647 h 4335"/>
              <a:gd name="T16" fmla="*/ 2147483647 w 4362"/>
              <a:gd name="T17" fmla="*/ 0 h 4335"/>
              <a:gd name="T18" fmla="*/ 476310325 w 4362"/>
              <a:gd name="T19" fmla="*/ 12601576 h 4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black">
          <a:xfrm>
            <a:off x="7391400" y="57912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 smtClean="0"/>
              <a:t>LOGO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 smtClean="0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>
              <a:gd name="T0" fmla="*/ 858 w 2408"/>
              <a:gd name="T1" fmla="*/ 0 h 4335"/>
              <a:gd name="T2" fmla="*/ 1984 w 2408"/>
              <a:gd name="T3" fmla="*/ 2583 h 4335"/>
              <a:gd name="T4" fmla="*/ 0 w 2408"/>
              <a:gd name="T5" fmla="*/ 4327 h 4335"/>
              <a:gd name="T6" fmla="*/ 1208 w 2408"/>
              <a:gd name="T7" fmla="*/ 4335 h 4335"/>
              <a:gd name="T8" fmla="*/ 2272 w 2408"/>
              <a:gd name="T9" fmla="*/ 2567 h 4335"/>
              <a:gd name="T10" fmla="*/ 998 w 2408"/>
              <a:gd name="T11" fmla="*/ 3 h 4335"/>
              <a:gd name="T12" fmla="*/ 858 w 2408"/>
              <a:gd name="T13" fmla="*/ 0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4F3A72-51E7-4E0B-8350-2E8D82CE4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955E-4893-4704-B36F-D3F8A9894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287F5-099A-4594-B6FA-56D157920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1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6DF3-B69B-4B48-844B-89BD92219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75C4-511A-4220-9DAE-A73A42026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0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9C70-D71E-4C9C-BFC6-695E300EA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FFEC-335F-498E-A81B-51A6CC514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64B6-EC58-448D-A467-EC760C136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3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90BCE-5DDA-4106-BDA2-1592D141D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2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F72B-5051-424A-95A0-01CCC4335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ED17-6725-4ABF-BF91-903116C12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14" imgW="8825397" imgH="990476" progId="Photoshop.Image.7">
                  <p:embed/>
                </p:oleObj>
              </mc:Choice>
              <mc:Fallback>
                <p:oleObj name="Image" r:id="rId14" imgW="8825397" imgH="990476" progId="Photoshop.Image.7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>
              <a:gd name="T0" fmla="*/ 2147483647 w 2649"/>
              <a:gd name="T1" fmla="*/ 705643750 h 280"/>
              <a:gd name="T2" fmla="*/ 2147483647 w 2649"/>
              <a:gd name="T3" fmla="*/ 463708750 h 280"/>
              <a:gd name="T4" fmla="*/ 2520950 w 2649"/>
              <a:gd name="T5" fmla="*/ 0 h 280"/>
              <a:gd name="T6" fmla="*/ 0 w 2649"/>
              <a:gd name="T7" fmla="*/ 703124388 h 280"/>
              <a:gd name="T8" fmla="*/ 2147483647 w 2649"/>
              <a:gd name="T9" fmla="*/ 70564375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>
              <a:gd name="T0" fmla="*/ 0 w 2653"/>
              <a:gd name="T1" fmla="*/ 826611250 h 328"/>
              <a:gd name="T2" fmla="*/ 2147483647 w 2653"/>
              <a:gd name="T3" fmla="*/ 564515000 h 328"/>
              <a:gd name="T4" fmla="*/ 2147483647 w 2653"/>
              <a:gd name="T5" fmla="*/ 0 h 328"/>
              <a:gd name="T6" fmla="*/ 2147483647 w 2653"/>
              <a:gd name="T7" fmla="*/ 826611250 h 328"/>
              <a:gd name="T8" fmla="*/ 0 w 2653"/>
              <a:gd name="T9" fmla="*/ 826611250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>
              <a:gd name="T0" fmla="*/ 0 w 2880"/>
              <a:gd name="T1" fmla="*/ 8 h 280"/>
              <a:gd name="T2" fmla="*/ 1486 w 2880"/>
              <a:gd name="T3" fmla="*/ 79 h 280"/>
              <a:gd name="T4" fmla="*/ 2880 w 2880"/>
              <a:gd name="T5" fmla="*/ 280 h 280"/>
              <a:gd name="T6" fmla="*/ 2880 w 2880"/>
              <a:gd name="T7" fmla="*/ 0 h 280"/>
              <a:gd name="T8" fmla="*/ 0 w 2880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>
              <a:gd name="T0" fmla="*/ 0 w 5760"/>
              <a:gd name="T1" fmla="*/ 512 h 512"/>
              <a:gd name="T2" fmla="*/ 5760 w 5760"/>
              <a:gd name="T3" fmla="*/ 512 h 512"/>
              <a:gd name="T4" fmla="*/ 5760 w 5760"/>
              <a:gd name="T5" fmla="*/ 0 h 512"/>
              <a:gd name="T6" fmla="*/ 2804 w 5760"/>
              <a:gd name="T7" fmla="*/ 134 h 512"/>
              <a:gd name="T8" fmla="*/ 0 w 5760"/>
              <a:gd name="T9" fmla="*/ 9 h 512"/>
              <a:gd name="T10" fmla="*/ 0 w 5760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934200" y="65913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F2E31BA4-8658-4B5A-9EF1-CF0DDEE90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5800" y="228600"/>
            <a:ext cx="7848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>
              <a:gd name="T0" fmla="*/ 2880 w 2880"/>
              <a:gd name="T1" fmla="*/ 16 h 280"/>
              <a:gd name="T2" fmla="*/ 1433 w 2880"/>
              <a:gd name="T3" fmla="*/ 83 h 280"/>
              <a:gd name="T4" fmla="*/ 0 w 2880"/>
              <a:gd name="T5" fmla="*/ 280 h 280"/>
              <a:gd name="T6" fmla="*/ 0 w 2880"/>
              <a:gd name="T7" fmla="*/ 0 h 280"/>
              <a:gd name="T8" fmla="*/ 2880 w 2880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lovin.d@bk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golovin.d@bk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&#1076;&#1086;&#1082;.&#1073;&#1091;&#1085;&#1080;&#1085;&#1094;&#1099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76;&#1086;&#1082;.&#1073;&#1091;&#1085;&#1080;&#1085;&#1094;&#1099;.&#1088;&#1092;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12.xml"/><Relationship Id="rId18" Type="http://schemas.openxmlformats.org/officeDocument/2006/relationships/image" Target="../media/image19.jpeg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16.jpeg"/><Relationship Id="rId17" Type="http://schemas.openxmlformats.org/officeDocument/2006/relationships/slide" Target="slide15.xml"/><Relationship Id="rId2" Type="http://schemas.openxmlformats.org/officeDocument/2006/relationships/slide" Target="slide16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slide" Target="slide13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slide" Target="slide11.xml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5651500" y="260350"/>
            <a:ext cx="295275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51275" y="404813"/>
            <a:ext cx="5140325" cy="3240087"/>
          </a:xfrm>
        </p:spPr>
        <p:txBody>
          <a:bodyPr/>
          <a:lstStyle/>
          <a:p>
            <a:pPr algn="r" eaLnBrk="1" hangingPunct="1"/>
            <a:r>
              <a:rPr lang="ru-RU" sz="3200" b="1" smtClean="0"/>
              <a:t>Интеграция дистанционных курсов в образовательную программу</a:t>
            </a:r>
            <a:endParaRPr lang="en-US" sz="3200" b="1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4005263"/>
            <a:ext cx="4191000" cy="9366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Головин Д. В.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учитель информатики и ИКТ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МБОУ гимназия им. И.А. Бунина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e-mail: </a:t>
            </a:r>
            <a:r>
              <a:rPr lang="en-US" smtClean="0">
                <a:solidFill>
                  <a:schemeClr val="tx1"/>
                </a:solidFill>
                <a:hlinkClick r:id="rId2"/>
              </a:rPr>
              <a:t>golovin.d@bk.ru</a:t>
            </a:r>
            <a:endParaRPr lang="ru-RU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7380288" y="5734050"/>
            <a:ext cx="136842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12291" name="Picture 2" descr="D:\Школа\Конфиренция 2012 (педчтения)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-1588"/>
            <a:ext cx="9163051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13315" name="Picture 2" descr="D:\Школа\Конфиренция 2012 (педчтения)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3051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14339" name="Picture 2" descr="D:\Школа\Конфиренция 2012 (педчтения)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1588"/>
            <a:ext cx="916305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15363" name="Picture 2" descr="D:\Школа\Конфиренция 2012 (педчтения)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6305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16387" name="Picture 2" descr="D:\Школа\Конфиренция 2012 (педчтения)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6305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17411" name="Picture 2" descr="D:\Школа\Конфиренция 2012 (педчтения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43438" y="6597650"/>
            <a:ext cx="4500562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61925" y="1158875"/>
            <a:ext cx="678656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Verdana" pitchFamily="34" charset="0"/>
                <a:ea typeface="Verdana" pitchFamily="34" charset="0"/>
                <a:cs typeface="Verdana" pitchFamily="34" charset="0"/>
              </a:rPr>
              <a:t>Таким образом, возможности интегрирования </a:t>
            </a:r>
            <a:r>
              <a:rPr lang="ru-RU" b="1">
                <a:solidFill>
                  <a:srgbClr val="8A7E2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очной</a:t>
            </a:r>
            <a:r>
              <a:rPr lang="ru-RU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b="1">
                <a:solidFill>
                  <a:srgbClr val="8A7E2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дистанционной</a:t>
            </a:r>
            <a:r>
              <a:rPr lang="ru-RU">
                <a:latin typeface="Verdana" pitchFamily="34" charset="0"/>
                <a:ea typeface="Verdana" pitchFamily="34" charset="0"/>
                <a:cs typeface="Verdana" pitchFamily="34" charset="0"/>
              </a:rPr>
              <a:t> форм обучения достаточно перспективны, хотя и требуют определенных организационных и технических затрат. </a:t>
            </a:r>
            <a:r>
              <a:rPr lang="ru-RU" b="1">
                <a:solidFill>
                  <a:srgbClr val="8A7E2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Будущее</a:t>
            </a:r>
            <a:r>
              <a:rPr lang="ru-RU">
                <a:latin typeface="Verdana" pitchFamily="34" charset="0"/>
                <a:ea typeface="Verdana" pitchFamily="34" charset="0"/>
                <a:cs typeface="Verdana" pitchFamily="34" charset="0"/>
              </a:rPr>
              <a:t>, несомненно, именно за такими формами обучения.</a:t>
            </a:r>
          </a:p>
        </p:txBody>
      </p:sp>
      <p:pic>
        <p:nvPicPr>
          <p:cNvPr id="18437" name="Picture 6" descr="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200150"/>
            <a:ext cx="17430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05263"/>
            <a:ext cx="14525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mai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040063"/>
            <a:ext cx="283845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651500" y="260350"/>
            <a:ext cx="295275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4005263"/>
            <a:ext cx="4191000" cy="9366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Головин Д. В.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учитель информатики и ИКТ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МБОУ гимназия им. И.А. Бунина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e-mail: </a:t>
            </a:r>
            <a:r>
              <a:rPr lang="en-US" smtClean="0">
                <a:solidFill>
                  <a:schemeClr val="tx1"/>
                </a:solidFill>
                <a:hlinkClick r:id="rId2"/>
              </a:rPr>
              <a:t>golovin.d@bk.ru</a:t>
            </a:r>
            <a:endParaRPr lang="ru-RU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т. 8-908-136-91-91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380288" y="5734050"/>
            <a:ext cx="136842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851275" y="6227763"/>
            <a:ext cx="4054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 u="sng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http://головин.бунинцы.рф</a:t>
            </a:r>
            <a:r>
              <a:rPr lang="ru-RU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9462" name="Picture 8" descr="15011cbbc2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88900"/>
            <a:ext cx="41767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852863" y="5867400"/>
            <a:ext cx="3435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 u="sng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http://док.бунинцы.рф</a:t>
            </a:r>
            <a:r>
              <a:rPr lang="ru-RU" b="1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 </a:t>
            </a:r>
            <a:endParaRPr lang="ru-RU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D:\MiBlog\1297795775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213100"/>
            <a:ext cx="39608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43438" y="6597650"/>
            <a:ext cx="4500562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50825" y="1052513"/>
            <a:ext cx="6156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В настоящее время </a:t>
            </a:r>
            <a:r>
              <a:rPr lang="ru-RU" sz="2000" b="1">
                <a:solidFill>
                  <a:srgbClr val="8A7E2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дистанционное обучение</a:t>
            </a:r>
            <a:r>
              <a:rPr lang="ru-RU" sz="20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становится не просто модной технологией, а необходимостью. 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952750" y="5295900"/>
            <a:ext cx="62277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Речь идет о применении методики прохождения дистанционных курсов </a:t>
            </a:r>
            <a:r>
              <a:rPr lang="ru-RU" sz="2000" b="1">
                <a:solidFill>
                  <a:srgbClr val="8A7E2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параллельно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 с традиционным школьным обучением.</a:t>
            </a:r>
          </a:p>
        </p:txBody>
      </p:sp>
      <p:pic>
        <p:nvPicPr>
          <p:cNvPr id="4103" name="Picture 11" descr="C:\Users\Администратор\Desktop\a2d52bb525c589e356e2c1690f7edf5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519238"/>
            <a:ext cx="3775075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43438" y="6597650"/>
            <a:ext cx="4500562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1206500"/>
            <a:ext cx="72739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8A7E2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Дистанционные образовательные курсы 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 - очень гибкая система, она позволяет всем участникам учебного процесса выбирать удобное время для занятий.</a:t>
            </a:r>
          </a:p>
        </p:txBody>
      </p:sp>
      <p:pic>
        <p:nvPicPr>
          <p:cNvPr id="5125" name="Picture 9" descr="D:\MiBlog\imageссс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2226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C:\Users\Администратор\Desktop\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37274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/>
          <p:cNvGrpSpPr>
            <a:grpSpLocks/>
          </p:cNvGrpSpPr>
          <p:nvPr/>
        </p:nvGrpSpPr>
        <p:grpSpPr bwMode="auto">
          <a:xfrm>
            <a:off x="6732588" y="714375"/>
            <a:ext cx="2301875" cy="3459163"/>
            <a:chOff x="2208" y="1296"/>
            <a:chExt cx="1365" cy="2542"/>
          </a:xfrm>
        </p:grpSpPr>
        <p:sp>
          <p:nvSpPr>
            <p:cNvPr id="6217" name="Text Box 29"/>
            <p:cNvSpPr txBox="1">
              <a:spLocks noChangeArrowheads="1"/>
            </p:cNvSpPr>
            <p:nvPr/>
          </p:nvSpPr>
          <p:spPr bwMode="gray">
            <a:xfrm>
              <a:off x="2256" y="1775"/>
              <a:ext cx="1296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2000"/>
            </a:p>
          </p:txBody>
        </p:sp>
        <p:sp>
          <p:nvSpPr>
            <p:cNvPr id="621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2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2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2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22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225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22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227" name="Text Box 28"/>
            <p:cNvSpPr txBox="1">
              <a:spLocks noChangeArrowheads="1"/>
            </p:cNvSpPr>
            <p:nvPr/>
          </p:nvSpPr>
          <p:spPr bwMode="gray">
            <a:xfrm>
              <a:off x="2769" y="1354"/>
              <a:ext cx="21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622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5219700" y="2798763"/>
            <a:ext cx="2208213" cy="3603625"/>
            <a:chOff x="720" y="1296"/>
            <a:chExt cx="1367" cy="2542"/>
          </a:xfrm>
        </p:grpSpPr>
        <p:sp>
          <p:nvSpPr>
            <p:cNvPr id="620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7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8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09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212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21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1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1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1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10" name="Text Box 16"/>
            <p:cNvSpPr txBox="1">
              <a:spLocks noChangeArrowheads="1"/>
            </p:cNvSpPr>
            <p:nvPr/>
          </p:nvSpPr>
          <p:spPr bwMode="gray">
            <a:xfrm>
              <a:off x="1277" y="1354"/>
              <a:ext cx="22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621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2000"/>
            </a:p>
          </p:txBody>
        </p:sp>
      </p:grpSp>
      <p:sp>
        <p:nvSpPr>
          <p:cNvPr id="614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Для ученика:</a:t>
            </a:r>
            <a:endParaRPr lang="en-US" sz="1800" smtClean="0"/>
          </a:p>
        </p:txBody>
      </p:sp>
      <p:grpSp>
        <p:nvGrpSpPr>
          <p:cNvPr id="6150" name="Group 3"/>
          <p:cNvGrpSpPr>
            <a:grpSpLocks/>
          </p:cNvGrpSpPr>
          <p:nvPr/>
        </p:nvGrpSpPr>
        <p:grpSpPr bwMode="auto">
          <a:xfrm>
            <a:off x="169863" y="862013"/>
            <a:ext cx="2206625" cy="3603625"/>
            <a:chOff x="720" y="1296"/>
            <a:chExt cx="1367" cy="2542"/>
          </a:xfrm>
        </p:grpSpPr>
        <p:sp>
          <p:nvSpPr>
            <p:cNvPr id="618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95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198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199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00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01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02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96" name="Text Box 16"/>
            <p:cNvSpPr txBox="1">
              <a:spLocks noChangeArrowheads="1"/>
            </p:cNvSpPr>
            <p:nvPr/>
          </p:nvSpPr>
          <p:spPr bwMode="gray">
            <a:xfrm>
              <a:off x="1289" y="1354"/>
              <a:ext cx="19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197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2000"/>
            </a:p>
          </p:txBody>
        </p:sp>
      </p:grpSp>
      <p:grpSp>
        <p:nvGrpSpPr>
          <p:cNvPr id="6151" name="Group 18"/>
          <p:cNvGrpSpPr>
            <a:grpSpLocks/>
          </p:cNvGrpSpPr>
          <p:nvPr/>
        </p:nvGrpSpPr>
        <p:grpSpPr bwMode="auto">
          <a:xfrm>
            <a:off x="1150938" y="3035300"/>
            <a:ext cx="2303462" cy="3459163"/>
            <a:chOff x="2208" y="1296"/>
            <a:chExt cx="1365" cy="2542"/>
          </a:xfrm>
        </p:grpSpPr>
        <p:sp>
          <p:nvSpPr>
            <p:cNvPr id="6176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178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1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82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83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84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85" name="Text Box 28"/>
            <p:cNvSpPr txBox="1">
              <a:spLocks noChangeArrowheads="1"/>
            </p:cNvSpPr>
            <p:nvPr/>
          </p:nvSpPr>
          <p:spPr bwMode="gray">
            <a:xfrm>
              <a:off x="2779" y="1354"/>
              <a:ext cx="1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186" name="Text Box 29"/>
            <p:cNvSpPr txBox="1">
              <a:spLocks noChangeArrowheads="1"/>
            </p:cNvSpPr>
            <p:nvPr/>
          </p:nvSpPr>
          <p:spPr bwMode="gray">
            <a:xfrm>
              <a:off x="2256" y="1775"/>
              <a:ext cx="1296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2000"/>
            </a:p>
          </p:txBody>
        </p:sp>
        <p:sp>
          <p:nvSpPr>
            <p:cNvPr id="6187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8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2" name="Rectangle 62"/>
          <p:cNvSpPr>
            <a:spLocks noChangeArrowheads="1"/>
          </p:cNvSpPr>
          <p:nvPr/>
        </p:nvSpPr>
        <p:spPr bwMode="auto">
          <a:xfrm>
            <a:off x="4643438" y="6597650"/>
            <a:ext cx="4500562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AutoShape 33"/>
          <p:cNvSpPr>
            <a:spLocks noChangeArrowheads="1"/>
          </p:cNvSpPr>
          <p:nvPr/>
        </p:nvSpPr>
        <p:spPr bwMode="gray">
          <a:xfrm>
            <a:off x="3222625" y="4391025"/>
            <a:ext cx="2179638" cy="24225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utoShape 34"/>
          <p:cNvSpPr>
            <a:spLocks noChangeArrowheads="1"/>
          </p:cNvSpPr>
          <p:nvPr/>
        </p:nvSpPr>
        <p:spPr bwMode="gray">
          <a:xfrm>
            <a:off x="3255963" y="4397375"/>
            <a:ext cx="2114550" cy="23764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35"/>
          <p:cNvSpPr>
            <a:spLocks noChangeArrowheads="1"/>
          </p:cNvSpPr>
          <p:nvPr/>
        </p:nvSpPr>
        <p:spPr bwMode="gray">
          <a:xfrm>
            <a:off x="3273425" y="6146800"/>
            <a:ext cx="2085975" cy="601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36"/>
          <p:cNvSpPr>
            <a:spLocks noChangeArrowheads="1"/>
          </p:cNvSpPr>
          <p:nvPr/>
        </p:nvSpPr>
        <p:spPr bwMode="gray">
          <a:xfrm>
            <a:off x="3273425" y="4416425"/>
            <a:ext cx="2085975" cy="600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7" name="Group 37"/>
          <p:cNvGrpSpPr>
            <a:grpSpLocks/>
          </p:cNvGrpSpPr>
          <p:nvPr/>
        </p:nvGrpSpPr>
        <p:grpSpPr bwMode="auto">
          <a:xfrm>
            <a:off x="3971925" y="4130675"/>
            <a:ext cx="647700" cy="544513"/>
            <a:chOff x="1289" y="582"/>
            <a:chExt cx="668" cy="668"/>
          </a:xfrm>
        </p:grpSpPr>
        <p:sp>
          <p:nvSpPr>
            <p:cNvPr id="6171" name="Oval 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73" name="Oval 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74" name="Oval 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75" name="Oval 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58" name="Text Box 43"/>
          <p:cNvSpPr txBox="1">
            <a:spLocks noChangeArrowheads="1"/>
          </p:cNvSpPr>
          <p:nvPr/>
        </p:nvSpPr>
        <p:spPr bwMode="gray">
          <a:xfrm>
            <a:off x="4132263" y="4208463"/>
            <a:ext cx="3143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6159" name="Text Box 44"/>
          <p:cNvSpPr txBox="1">
            <a:spLocks noChangeArrowheads="1"/>
          </p:cNvSpPr>
          <p:nvPr/>
        </p:nvSpPr>
        <p:spPr bwMode="gray">
          <a:xfrm>
            <a:off x="3298825" y="4776788"/>
            <a:ext cx="2073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000"/>
          </a:p>
        </p:txBody>
      </p:sp>
      <p:sp>
        <p:nvSpPr>
          <p:cNvPr id="83007" name="Freeform 63"/>
          <p:cNvSpPr>
            <a:spLocks/>
          </p:cNvSpPr>
          <p:nvPr/>
        </p:nvSpPr>
        <p:spPr bwMode="gray">
          <a:xfrm rot="10800000" flipH="1">
            <a:off x="5681663" y="1306513"/>
            <a:ext cx="1225550" cy="1114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008" name="Freeform 64"/>
          <p:cNvSpPr>
            <a:spLocks/>
          </p:cNvSpPr>
          <p:nvPr/>
        </p:nvSpPr>
        <p:spPr bwMode="gray">
          <a:xfrm rot="10800000">
            <a:off x="2224088" y="1366838"/>
            <a:ext cx="1355725" cy="1114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162" name="Group 67"/>
          <p:cNvGrpSpPr>
            <a:grpSpLocks/>
          </p:cNvGrpSpPr>
          <p:nvPr/>
        </p:nvGrpSpPr>
        <p:grpSpPr bwMode="auto">
          <a:xfrm>
            <a:off x="3603625" y="2997200"/>
            <a:ext cx="1473200" cy="863600"/>
            <a:chOff x="2607" y="1381"/>
            <a:chExt cx="566" cy="552"/>
          </a:xfrm>
        </p:grpSpPr>
        <p:sp>
          <p:nvSpPr>
            <p:cNvPr id="6169" name="Freeform 65"/>
            <p:cNvSpPr>
              <a:spLocks/>
            </p:cNvSpPr>
            <p:nvPr/>
          </p:nvSpPr>
          <p:spPr bwMode="gray">
            <a:xfrm rot="5400000">
              <a:off x="2683" y="1442"/>
              <a:ext cx="552" cy="429"/>
            </a:xfrm>
            <a:custGeom>
              <a:avLst/>
              <a:gdLst>
                <a:gd name="T0" fmla="*/ 525 w 580"/>
                <a:gd name="T1" fmla="*/ 0 h 798"/>
                <a:gd name="T2" fmla="*/ 523 w 580"/>
                <a:gd name="T3" fmla="*/ 26 h 798"/>
                <a:gd name="T4" fmla="*/ 515 w 580"/>
                <a:gd name="T5" fmla="*/ 51 h 798"/>
                <a:gd name="T6" fmla="*/ 500 w 580"/>
                <a:gd name="T7" fmla="*/ 73 h 798"/>
                <a:gd name="T8" fmla="*/ 477 w 580"/>
                <a:gd name="T9" fmla="*/ 94 h 798"/>
                <a:gd name="T10" fmla="*/ 447 w 580"/>
                <a:gd name="T11" fmla="*/ 113 h 798"/>
                <a:gd name="T12" fmla="*/ 409 w 580"/>
                <a:gd name="T13" fmla="*/ 130 h 798"/>
                <a:gd name="T14" fmla="*/ 365 w 580"/>
                <a:gd name="T15" fmla="*/ 147 h 798"/>
                <a:gd name="T16" fmla="*/ 309 w 580"/>
                <a:gd name="T17" fmla="*/ 162 h 798"/>
                <a:gd name="T18" fmla="*/ 245 w 580"/>
                <a:gd name="T19" fmla="*/ 176 h 798"/>
                <a:gd name="T20" fmla="*/ 170 w 580"/>
                <a:gd name="T21" fmla="*/ 190 h 798"/>
                <a:gd name="T22" fmla="*/ 170 w 580"/>
                <a:gd name="T23" fmla="*/ 231 h 798"/>
                <a:gd name="T24" fmla="*/ 0 w 580"/>
                <a:gd name="T25" fmla="*/ 148 h 798"/>
                <a:gd name="T26" fmla="*/ 170 w 580"/>
                <a:gd name="T27" fmla="*/ 67 h 798"/>
                <a:gd name="T28" fmla="*/ 170 w 580"/>
                <a:gd name="T29" fmla="*/ 108 h 798"/>
                <a:gd name="T30" fmla="*/ 203 w 580"/>
                <a:gd name="T31" fmla="*/ 106 h 798"/>
                <a:gd name="T32" fmla="*/ 239 w 580"/>
                <a:gd name="T33" fmla="*/ 103 h 798"/>
                <a:gd name="T34" fmla="*/ 277 w 580"/>
                <a:gd name="T35" fmla="*/ 97 h 798"/>
                <a:gd name="T36" fmla="*/ 315 w 580"/>
                <a:gd name="T37" fmla="*/ 90 h 798"/>
                <a:gd name="T38" fmla="*/ 355 w 580"/>
                <a:gd name="T39" fmla="*/ 81 h 798"/>
                <a:gd name="T40" fmla="*/ 391 w 580"/>
                <a:gd name="T41" fmla="*/ 71 h 798"/>
                <a:gd name="T42" fmla="*/ 427 w 580"/>
                <a:gd name="T43" fmla="*/ 60 h 798"/>
                <a:gd name="T44" fmla="*/ 459 w 580"/>
                <a:gd name="T45" fmla="*/ 48 h 798"/>
                <a:gd name="T46" fmla="*/ 485 w 580"/>
                <a:gd name="T47" fmla="*/ 36 h 798"/>
                <a:gd name="T48" fmla="*/ 505 w 580"/>
                <a:gd name="T49" fmla="*/ 24 h 798"/>
                <a:gd name="T50" fmla="*/ 520 w 580"/>
                <a:gd name="T51" fmla="*/ 12 h 798"/>
                <a:gd name="T52" fmla="*/ 523 w 580"/>
                <a:gd name="T53" fmla="*/ 0 h 798"/>
                <a:gd name="T54" fmla="*/ 525 w 580"/>
                <a:gd name="T55" fmla="*/ 0 h 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BEEFB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66"/>
            <p:cNvSpPr>
              <a:spLocks/>
            </p:cNvSpPr>
            <p:nvPr/>
          </p:nvSpPr>
          <p:spPr bwMode="gray">
            <a:xfrm rot="16200000" flipH="1">
              <a:off x="2558" y="1430"/>
              <a:ext cx="552" cy="454"/>
            </a:xfrm>
            <a:custGeom>
              <a:avLst/>
              <a:gdLst>
                <a:gd name="T0" fmla="*/ 525 w 580"/>
                <a:gd name="T1" fmla="*/ 0 h 798"/>
                <a:gd name="T2" fmla="*/ 523 w 580"/>
                <a:gd name="T3" fmla="*/ 29 h 798"/>
                <a:gd name="T4" fmla="*/ 515 w 580"/>
                <a:gd name="T5" fmla="*/ 56 h 798"/>
                <a:gd name="T6" fmla="*/ 500 w 580"/>
                <a:gd name="T7" fmla="*/ 81 h 798"/>
                <a:gd name="T8" fmla="*/ 477 w 580"/>
                <a:gd name="T9" fmla="*/ 105 h 798"/>
                <a:gd name="T10" fmla="*/ 447 w 580"/>
                <a:gd name="T11" fmla="*/ 126 h 798"/>
                <a:gd name="T12" fmla="*/ 409 w 580"/>
                <a:gd name="T13" fmla="*/ 146 h 798"/>
                <a:gd name="T14" fmla="*/ 365 w 580"/>
                <a:gd name="T15" fmla="*/ 164 h 798"/>
                <a:gd name="T16" fmla="*/ 309 w 580"/>
                <a:gd name="T17" fmla="*/ 181 h 798"/>
                <a:gd name="T18" fmla="*/ 245 w 580"/>
                <a:gd name="T19" fmla="*/ 197 h 798"/>
                <a:gd name="T20" fmla="*/ 170 w 580"/>
                <a:gd name="T21" fmla="*/ 212 h 798"/>
                <a:gd name="T22" fmla="*/ 170 w 580"/>
                <a:gd name="T23" fmla="*/ 258 h 798"/>
                <a:gd name="T24" fmla="*/ 0 w 580"/>
                <a:gd name="T25" fmla="*/ 166 h 798"/>
                <a:gd name="T26" fmla="*/ 170 w 580"/>
                <a:gd name="T27" fmla="*/ 75 h 798"/>
                <a:gd name="T28" fmla="*/ 170 w 580"/>
                <a:gd name="T29" fmla="*/ 121 h 798"/>
                <a:gd name="T30" fmla="*/ 203 w 580"/>
                <a:gd name="T31" fmla="*/ 119 h 798"/>
                <a:gd name="T32" fmla="*/ 239 w 580"/>
                <a:gd name="T33" fmla="*/ 115 h 798"/>
                <a:gd name="T34" fmla="*/ 277 w 580"/>
                <a:gd name="T35" fmla="*/ 109 h 798"/>
                <a:gd name="T36" fmla="*/ 315 w 580"/>
                <a:gd name="T37" fmla="*/ 100 h 798"/>
                <a:gd name="T38" fmla="*/ 355 w 580"/>
                <a:gd name="T39" fmla="*/ 90 h 798"/>
                <a:gd name="T40" fmla="*/ 391 w 580"/>
                <a:gd name="T41" fmla="*/ 80 h 798"/>
                <a:gd name="T42" fmla="*/ 427 w 580"/>
                <a:gd name="T43" fmla="*/ 67 h 798"/>
                <a:gd name="T44" fmla="*/ 459 w 580"/>
                <a:gd name="T45" fmla="*/ 53 h 798"/>
                <a:gd name="T46" fmla="*/ 485 w 580"/>
                <a:gd name="T47" fmla="*/ 40 h 798"/>
                <a:gd name="T48" fmla="*/ 505 w 580"/>
                <a:gd name="T49" fmla="*/ 27 h 798"/>
                <a:gd name="T50" fmla="*/ 520 w 580"/>
                <a:gd name="T51" fmla="*/ 13 h 798"/>
                <a:gd name="T52" fmla="*/ 523 w 580"/>
                <a:gd name="T53" fmla="*/ 0 h 798"/>
                <a:gd name="T54" fmla="*/ 525 w 580"/>
                <a:gd name="T55" fmla="*/ 0 h 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BEEFB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3" name="Прямоугольник 3"/>
          <p:cNvSpPr>
            <a:spLocks noChangeArrowheads="1"/>
          </p:cNvSpPr>
          <p:nvPr/>
        </p:nvSpPr>
        <p:spPr bwMode="auto">
          <a:xfrm>
            <a:off x="203200" y="1557338"/>
            <a:ext cx="2166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изучить элементы материала, неусвоенные </a:t>
            </a:r>
          </a:p>
          <a:p>
            <a:pPr algn="ctr"/>
            <a:r>
              <a:rPr lang="ru-RU" sz="2000"/>
              <a:t>на уроке</a:t>
            </a:r>
          </a:p>
        </p:txBody>
      </p:sp>
      <p:sp>
        <p:nvSpPr>
          <p:cNvPr id="6164" name="Прямоугольник 5"/>
          <p:cNvSpPr>
            <a:spLocks noChangeArrowheads="1"/>
          </p:cNvSpPr>
          <p:nvPr/>
        </p:nvSpPr>
        <p:spPr bwMode="auto">
          <a:xfrm>
            <a:off x="1239838" y="3709988"/>
            <a:ext cx="2124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подытожить знания по определенной теме</a:t>
            </a:r>
          </a:p>
        </p:txBody>
      </p:sp>
      <p:sp>
        <p:nvSpPr>
          <p:cNvPr id="6165" name="Прямоугольник 6"/>
          <p:cNvSpPr>
            <a:spLocks noChangeArrowheads="1"/>
          </p:cNvSpPr>
          <p:nvPr/>
        </p:nvSpPr>
        <p:spPr bwMode="auto">
          <a:xfrm>
            <a:off x="3276600" y="4824413"/>
            <a:ext cx="20589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выполнить тесты в спокойной домашней обстановке</a:t>
            </a:r>
          </a:p>
        </p:txBody>
      </p:sp>
      <p:sp>
        <p:nvSpPr>
          <p:cNvPr id="6166" name="Прямоугольник 7"/>
          <p:cNvSpPr>
            <a:spLocks noChangeArrowheads="1"/>
          </p:cNvSpPr>
          <p:nvPr/>
        </p:nvSpPr>
        <p:spPr bwMode="auto">
          <a:xfrm>
            <a:off x="5219700" y="3441700"/>
            <a:ext cx="21542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рассчитывать на объективность оценивания своих знаний</a:t>
            </a:r>
          </a:p>
        </p:txBody>
      </p:sp>
      <p:sp>
        <p:nvSpPr>
          <p:cNvPr id="6167" name="Прямоугольник 8"/>
          <p:cNvSpPr>
            <a:spLocks noChangeArrowheads="1"/>
          </p:cNvSpPr>
          <p:nvPr/>
        </p:nvSpPr>
        <p:spPr bwMode="auto">
          <a:xfrm>
            <a:off x="6735763" y="1274763"/>
            <a:ext cx="22637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проявить творчество при выполнении общих и индивидуальных заданий</a:t>
            </a:r>
          </a:p>
        </p:txBody>
      </p:sp>
      <p:pic>
        <p:nvPicPr>
          <p:cNvPr id="6168" name="Picture 70" descr="D:\MiBlog\image2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288" y="11731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8"/>
          <p:cNvSpPr>
            <a:spLocks noChangeArrowheads="1"/>
          </p:cNvSpPr>
          <p:nvPr/>
        </p:nvSpPr>
        <p:spPr bwMode="gray">
          <a:xfrm>
            <a:off x="6472238" y="5526088"/>
            <a:ext cx="2060575" cy="658812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9"/>
          <p:cNvSpPr>
            <a:spLocks noChangeArrowheads="1"/>
          </p:cNvSpPr>
          <p:nvPr/>
        </p:nvSpPr>
        <p:spPr bwMode="gray">
          <a:xfrm>
            <a:off x="6488113" y="5554663"/>
            <a:ext cx="1971675" cy="5857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6805613" y="714375"/>
            <a:ext cx="2303462" cy="3459163"/>
            <a:chOff x="2208" y="1296"/>
            <a:chExt cx="1365" cy="2542"/>
          </a:xfrm>
        </p:grpSpPr>
        <p:sp>
          <p:nvSpPr>
            <p:cNvPr id="7256" name="Text Box 29"/>
            <p:cNvSpPr txBox="1">
              <a:spLocks noChangeArrowheads="1"/>
            </p:cNvSpPr>
            <p:nvPr/>
          </p:nvSpPr>
          <p:spPr bwMode="gray">
            <a:xfrm>
              <a:off x="2256" y="1775"/>
              <a:ext cx="1296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2000"/>
            </a:p>
          </p:txBody>
        </p:sp>
        <p:sp>
          <p:nvSpPr>
            <p:cNvPr id="725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5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6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6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6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6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66" name="Text Box 28"/>
            <p:cNvSpPr txBox="1">
              <a:spLocks noChangeArrowheads="1"/>
            </p:cNvSpPr>
            <p:nvPr/>
          </p:nvSpPr>
          <p:spPr bwMode="gray">
            <a:xfrm>
              <a:off x="2769" y="1354"/>
              <a:ext cx="21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7267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8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73" name="Группа 1"/>
          <p:cNvGrpSpPr>
            <a:grpSpLocks/>
          </p:cNvGrpSpPr>
          <p:nvPr/>
        </p:nvGrpSpPr>
        <p:grpSpPr bwMode="auto">
          <a:xfrm>
            <a:off x="6554788" y="2870200"/>
            <a:ext cx="1978025" cy="2682875"/>
            <a:chOff x="6681053" y="2869519"/>
            <a:chExt cx="1977298" cy="2683285"/>
          </a:xfrm>
        </p:grpSpPr>
        <p:sp>
          <p:nvSpPr>
            <p:cNvPr id="7243" name="AutoShape 33"/>
            <p:cNvSpPr>
              <a:spLocks noChangeArrowheads="1"/>
            </p:cNvSpPr>
            <p:nvPr/>
          </p:nvSpPr>
          <p:spPr bwMode="gray">
            <a:xfrm>
              <a:off x="6681053" y="3130581"/>
              <a:ext cx="1977298" cy="242222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4" name="AutoShape 34"/>
            <p:cNvSpPr>
              <a:spLocks noChangeArrowheads="1"/>
            </p:cNvSpPr>
            <p:nvPr/>
          </p:nvSpPr>
          <p:spPr bwMode="gray">
            <a:xfrm>
              <a:off x="6714646" y="3137309"/>
              <a:ext cx="1917819" cy="2376470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5" name="AutoShape 35"/>
            <p:cNvSpPr>
              <a:spLocks noChangeArrowheads="1"/>
            </p:cNvSpPr>
            <p:nvPr/>
          </p:nvSpPr>
          <p:spPr bwMode="gray">
            <a:xfrm>
              <a:off x="6732240" y="4886692"/>
              <a:ext cx="1891706" cy="60151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6" name="AutoShape 36"/>
            <p:cNvSpPr>
              <a:spLocks noChangeArrowheads="1"/>
            </p:cNvSpPr>
            <p:nvPr/>
          </p:nvSpPr>
          <p:spPr bwMode="gray">
            <a:xfrm>
              <a:off x="6732240" y="3156149"/>
              <a:ext cx="1891706" cy="6001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47" name="Group 37"/>
            <p:cNvGrpSpPr>
              <a:grpSpLocks/>
            </p:cNvGrpSpPr>
            <p:nvPr/>
          </p:nvGrpSpPr>
          <p:grpSpPr bwMode="auto">
            <a:xfrm>
              <a:off x="7431256" y="2869519"/>
              <a:ext cx="587531" cy="545000"/>
              <a:chOff x="1289" y="582"/>
              <a:chExt cx="668" cy="668"/>
            </a:xfrm>
          </p:grpSpPr>
          <p:sp>
            <p:nvSpPr>
              <p:cNvPr id="72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52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248" name="Text Box 43"/>
            <p:cNvSpPr txBox="1">
              <a:spLocks noChangeArrowheads="1"/>
            </p:cNvSpPr>
            <p:nvPr/>
          </p:nvSpPr>
          <p:spPr bwMode="gray">
            <a:xfrm>
              <a:off x="7591215" y="2947568"/>
              <a:ext cx="2857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7249" name="Text Box 44"/>
            <p:cNvSpPr txBox="1">
              <a:spLocks noChangeArrowheads="1"/>
            </p:cNvSpPr>
            <p:nvPr/>
          </p:nvSpPr>
          <p:spPr bwMode="gray">
            <a:xfrm>
              <a:off x="6757833" y="3515445"/>
              <a:ext cx="1880101" cy="37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2000"/>
            </a:p>
          </p:txBody>
        </p:sp>
        <p:sp>
          <p:nvSpPr>
            <p:cNvPr id="7250" name="Прямоугольник 126"/>
            <p:cNvSpPr>
              <a:spLocks noChangeArrowheads="1"/>
            </p:cNvSpPr>
            <p:nvPr/>
          </p:nvSpPr>
          <p:spPr bwMode="auto">
            <a:xfrm>
              <a:off x="6709026" y="3429000"/>
              <a:ext cx="1912759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/>
                <a:t>получить автоматически оценки учеников и статистику прохождения занятий</a:t>
              </a:r>
            </a:p>
          </p:txBody>
        </p:sp>
      </p:grpSp>
      <p:sp>
        <p:nvSpPr>
          <p:cNvPr id="717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Для учителя:</a:t>
            </a:r>
            <a:endParaRPr lang="en-US" sz="1800" smtClean="0"/>
          </a:p>
        </p:txBody>
      </p:sp>
      <p:grpSp>
        <p:nvGrpSpPr>
          <p:cNvPr id="7176" name="Group 3"/>
          <p:cNvGrpSpPr>
            <a:grpSpLocks/>
          </p:cNvGrpSpPr>
          <p:nvPr/>
        </p:nvGrpSpPr>
        <p:grpSpPr bwMode="auto">
          <a:xfrm>
            <a:off x="169863" y="862013"/>
            <a:ext cx="2206625" cy="3603625"/>
            <a:chOff x="720" y="1296"/>
            <a:chExt cx="1367" cy="2542"/>
          </a:xfrm>
        </p:grpSpPr>
        <p:sp>
          <p:nvSpPr>
            <p:cNvPr id="722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4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35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238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39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40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41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42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236" name="Text Box 16"/>
            <p:cNvSpPr txBox="1">
              <a:spLocks noChangeArrowheads="1"/>
            </p:cNvSpPr>
            <p:nvPr/>
          </p:nvSpPr>
          <p:spPr bwMode="gray">
            <a:xfrm>
              <a:off x="1289" y="1354"/>
              <a:ext cx="19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237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2000"/>
            </a:p>
          </p:txBody>
        </p:sp>
      </p:grpSp>
      <p:sp>
        <p:nvSpPr>
          <p:cNvPr id="7177" name="AutoShape 4"/>
          <p:cNvSpPr>
            <a:spLocks noChangeArrowheads="1"/>
          </p:cNvSpPr>
          <p:nvPr/>
        </p:nvSpPr>
        <p:spPr bwMode="gray">
          <a:xfrm>
            <a:off x="4716463" y="4022725"/>
            <a:ext cx="2060575" cy="216217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utoShape 5"/>
          <p:cNvSpPr>
            <a:spLocks noChangeArrowheads="1"/>
          </p:cNvSpPr>
          <p:nvPr/>
        </p:nvSpPr>
        <p:spPr bwMode="gray">
          <a:xfrm>
            <a:off x="4748213" y="4027488"/>
            <a:ext cx="1998662" cy="212248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AutoShape 6"/>
          <p:cNvSpPr>
            <a:spLocks noChangeArrowheads="1"/>
          </p:cNvSpPr>
          <p:nvPr/>
        </p:nvSpPr>
        <p:spPr bwMode="gray">
          <a:xfrm>
            <a:off x="4764088" y="5589588"/>
            <a:ext cx="1971675" cy="5365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AutoShape 7"/>
          <p:cNvSpPr>
            <a:spLocks noChangeArrowheads="1"/>
          </p:cNvSpPr>
          <p:nvPr/>
        </p:nvSpPr>
        <p:spPr bwMode="gray">
          <a:xfrm>
            <a:off x="4764088" y="4044950"/>
            <a:ext cx="197167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8"/>
          <p:cNvSpPr>
            <a:spLocks noChangeArrowheads="1"/>
          </p:cNvSpPr>
          <p:nvPr/>
        </p:nvSpPr>
        <p:spPr bwMode="gray">
          <a:xfrm>
            <a:off x="4722813" y="6184900"/>
            <a:ext cx="2060575" cy="6572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9"/>
          <p:cNvSpPr>
            <a:spLocks noChangeArrowheads="1"/>
          </p:cNvSpPr>
          <p:nvPr/>
        </p:nvSpPr>
        <p:spPr bwMode="gray">
          <a:xfrm>
            <a:off x="4764088" y="6202363"/>
            <a:ext cx="1971675" cy="584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83" name="Group 10"/>
          <p:cNvGrpSpPr>
            <a:grpSpLocks/>
          </p:cNvGrpSpPr>
          <p:nvPr/>
        </p:nvGrpSpPr>
        <p:grpSpPr bwMode="auto">
          <a:xfrm>
            <a:off x="5424488" y="3789363"/>
            <a:ext cx="612775" cy="485775"/>
            <a:chOff x="1289" y="582"/>
            <a:chExt cx="668" cy="668"/>
          </a:xfrm>
        </p:grpSpPr>
        <p:sp>
          <p:nvSpPr>
            <p:cNvPr id="7224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25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26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27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28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gray">
          <a:xfrm>
            <a:off x="5557838" y="3859213"/>
            <a:ext cx="33496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gray">
          <a:xfrm>
            <a:off x="4787900" y="4365625"/>
            <a:ext cx="19605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000"/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684213" y="3035300"/>
            <a:ext cx="2303462" cy="3459163"/>
            <a:chOff x="2208" y="1296"/>
            <a:chExt cx="1365" cy="2542"/>
          </a:xfrm>
        </p:grpSpPr>
        <p:sp>
          <p:nvSpPr>
            <p:cNvPr id="721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1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1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1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1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1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20" name="Text Box 28"/>
            <p:cNvSpPr txBox="1">
              <a:spLocks noChangeArrowheads="1"/>
            </p:cNvSpPr>
            <p:nvPr/>
          </p:nvSpPr>
          <p:spPr bwMode="gray">
            <a:xfrm>
              <a:off x="2779" y="1354"/>
              <a:ext cx="1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221" name="Text Box 29"/>
            <p:cNvSpPr txBox="1">
              <a:spLocks noChangeArrowheads="1"/>
            </p:cNvSpPr>
            <p:nvPr/>
          </p:nvSpPr>
          <p:spPr bwMode="gray">
            <a:xfrm>
              <a:off x="2256" y="1775"/>
              <a:ext cx="1296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2000"/>
            </a:p>
          </p:txBody>
        </p:sp>
        <p:sp>
          <p:nvSpPr>
            <p:cNvPr id="722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87" name="Rectangle 62"/>
          <p:cNvSpPr>
            <a:spLocks noChangeArrowheads="1"/>
          </p:cNvSpPr>
          <p:nvPr/>
        </p:nvSpPr>
        <p:spPr bwMode="auto">
          <a:xfrm>
            <a:off x="4643438" y="6597650"/>
            <a:ext cx="4500562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AutoShape 33"/>
          <p:cNvSpPr>
            <a:spLocks noChangeArrowheads="1"/>
          </p:cNvSpPr>
          <p:nvPr/>
        </p:nvSpPr>
        <p:spPr bwMode="gray">
          <a:xfrm>
            <a:off x="2843213" y="4391025"/>
            <a:ext cx="1978025" cy="24225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AutoShape 34"/>
          <p:cNvSpPr>
            <a:spLocks noChangeArrowheads="1"/>
          </p:cNvSpPr>
          <p:nvPr/>
        </p:nvSpPr>
        <p:spPr bwMode="gray">
          <a:xfrm>
            <a:off x="2878138" y="4397375"/>
            <a:ext cx="1917700" cy="23764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AutoShape 35"/>
          <p:cNvSpPr>
            <a:spLocks noChangeArrowheads="1"/>
          </p:cNvSpPr>
          <p:nvPr/>
        </p:nvSpPr>
        <p:spPr bwMode="gray">
          <a:xfrm>
            <a:off x="2895600" y="6146800"/>
            <a:ext cx="1890713" cy="601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AutoShape 36"/>
          <p:cNvSpPr>
            <a:spLocks noChangeArrowheads="1"/>
          </p:cNvSpPr>
          <p:nvPr/>
        </p:nvSpPr>
        <p:spPr bwMode="gray">
          <a:xfrm>
            <a:off x="2895600" y="4416425"/>
            <a:ext cx="1890713" cy="600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92" name="Group 37"/>
          <p:cNvGrpSpPr>
            <a:grpSpLocks/>
          </p:cNvGrpSpPr>
          <p:nvPr/>
        </p:nvGrpSpPr>
        <p:grpSpPr bwMode="auto">
          <a:xfrm>
            <a:off x="3594100" y="4130675"/>
            <a:ext cx="587375" cy="544513"/>
            <a:chOff x="1289" y="582"/>
            <a:chExt cx="668" cy="668"/>
          </a:xfrm>
        </p:grpSpPr>
        <p:sp>
          <p:nvSpPr>
            <p:cNvPr id="7206" name="Oval 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07" name="Oval 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8" name="Oval 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9" name="Oval 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93" name="Text Box 43"/>
          <p:cNvSpPr txBox="1">
            <a:spLocks noChangeArrowheads="1"/>
          </p:cNvSpPr>
          <p:nvPr/>
        </p:nvSpPr>
        <p:spPr bwMode="gray">
          <a:xfrm>
            <a:off x="3754438" y="4208463"/>
            <a:ext cx="2857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7194" name="Text Box 44"/>
          <p:cNvSpPr txBox="1">
            <a:spLocks noChangeArrowheads="1"/>
          </p:cNvSpPr>
          <p:nvPr/>
        </p:nvSpPr>
        <p:spPr bwMode="gray">
          <a:xfrm>
            <a:off x="2921000" y="4776788"/>
            <a:ext cx="187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000"/>
          </a:p>
        </p:txBody>
      </p:sp>
      <p:sp>
        <p:nvSpPr>
          <p:cNvPr id="83007" name="Freeform 63"/>
          <p:cNvSpPr>
            <a:spLocks/>
          </p:cNvSpPr>
          <p:nvPr/>
        </p:nvSpPr>
        <p:spPr bwMode="gray">
          <a:xfrm rot="10800000" flipH="1">
            <a:off x="5668963" y="1306513"/>
            <a:ext cx="1225550" cy="1114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008" name="Freeform 64"/>
          <p:cNvSpPr>
            <a:spLocks/>
          </p:cNvSpPr>
          <p:nvPr/>
        </p:nvSpPr>
        <p:spPr bwMode="gray">
          <a:xfrm rot="10800000">
            <a:off x="2224088" y="1366838"/>
            <a:ext cx="1355725" cy="1114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197" name="Group 67"/>
          <p:cNvGrpSpPr>
            <a:grpSpLocks/>
          </p:cNvGrpSpPr>
          <p:nvPr/>
        </p:nvGrpSpPr>
        <p:grpSpPr bwMode="auto">
          <a:xfrm>
            <a:off x="3624263" y="3114675"/>
            <a:ext cx="1473200" cy="863600"/>
            <a:chOff x="2607" y="1381"/>
            <a:chExt cx="566" cy="552"/>
          </a:xfrm>
        </p:grpSpPr>
        <p:sp>
          <p:nvSpPr>
            <p:cNvPr id="7204" name="Freeform 65"/>
            <p:cNvSpPr>
              <a:spLocks/>
            </p:cNvSpPr>
            <p:nvPr/>
          </p:nvSpPr>
          <p:spPr bwMode="gray">
            <a:xfrm rot="5400000">
              <a:off x="2683" y="1442"/>
              <a:ext cx="552" cy="429"/>
            </a:xfrm>
            <a:custGeom>
              <a:avLst/>
              <a:gdLst>
                <a:gd name="T0" fmla="*/ 525 w 580"/>
                <a:gd name="T1" fmla="*/ 0 h 798"/>
                <a:gd name="T2" fmla="*/ 523 w 580"/>
                <a:gd name="T3" fmla="*/ 26 h 798"/>
                <a:gd name="T4" fmla="*/ 515 w 580"/>
                <a:gd name="T5" fmla="*/ 51 h 798"/>
                <a:gd name="T6" fmla="*/ 500 w 580"/>
                <a:gd name="T7" fmla="*/ 73 h 798"/>
                <a:gd name="T8" fmla="*/ 477 w 580"/>
                <a:gd name="T9" fmla="*/ 94 h 798"/>
                <a:gd name="T10" fmla="*/ 447 w 580"/>
                <a:gd name="T11" fmla="*/ 113 h 798"/>
                <a:gd name="T12" fmla="*/ 409 w 580"/>
                <a:gd name="T13" fmla="*/ 130 h 798"/>
                <a:gd name="T14" fmla="*/ 365 w 580"/>
                <a:gd name="T15" fmla="*/ 147 h 798"/>
                <a:gd name="T16" fmla="*/ 309 w 580"/>
                <a:gd name="T17" fmla="*/ 162 h 798"/>
                <a:gd name="T18" fmla="*/ 245 w 580"/>
                <a:gd name="T19" fmla="*/ 176 h 798"/>
                <a:gd name="T20" fmla="*/ 170 w 580"/>
                <a:gd name="T21" fmla="*/ 190 h 798"/>
                <a:gd name="T22" fmla="*/ 170 w 580"/>
                <a:gd name="T23" fmla="*/ 231 h 798"/>
                <a:gd name="T24" fmla="*/ 0 w 580"/>
                <a:gd name="T25" fmla="*/ 148 h 798"/>
                <a:gd name="T26" fmla="*/ 170 w 580"/>
                <a:gd name="T27" fmla="*/ 67 h 798"/>
                <a:gd name="T28" fmla="*/ 170 w 580"/>
                <a:gd name="T29" fmla="*/ 108 h 798"/>
                <a:gd name="T30" fmla="*/ 203 w 580"/>
                <a:gd name="T31" fmla="*/ 106 h 798"/>
                <a:gd name="T32" fmla="*/ 239 w 580"/>
                <a:gd name="T33" fmla="*/ 103 h 798"/>
                <a:gd name="T34" fmla="*/ 277 w 580"/>
                <a:gd name="T35" fmla="*/ 97 h 798"/>
                <a:gd name="T36" fmla="*/ 315 w 580"/>
                <a:gd name="T37" fmla="*/ 90 h 798"/>
                <a:gd name="T38" fmla="*/ 355 w 580"/>
                <a:gd name="T39" fmla="*/ 81 h 798"/>
                <a:gd name="T40" fmla="*/ 391 w 580"/>
                <a:gd name="T41" fmla="*/ 71 h 798"/>
                <a:gd name="T42" fmla="*/ 427 w 580"/>
                <a:gd name="T43" fmla="*/ 60 h 798"/>
                <a:gd name="T44" fmla="*/ 459 w 580"/>
                <a:gd name="T45" fmla="*/ 48 h 798"/>
                <a:gd name="T46" fmla="*/ 485 w 580"/>
                <a:gd name="T47" fmla="*/ 36 h 798"/>
                <a:gd name="T48" fmla="*/ 505 w 580"/>
                <a:gd name="T49" fmla="*/ 24 h 798"/>
                <a:gd name="T50" fmla="*/ 520 w 580"/>
                <a:gd name="T51" fmla="*/ 12 h 798"/>
                <a:gd name="T52" fmla="*/ 523 w 580"/>
                <a:gd name="T53" fmla="*/ 0 h 798"/>
                <a:gd name="T54" fmla="*/ 525 w 580"/>
                <a:gd name="T55" fmla="*/ 0 h 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BEEFB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66"/>
            <p:cNvSpPr>
              <a:spLocks/>
            </p:cNvSpPr>
            <p:nvPr/>
          </p:nvSpPr>
          <p:spPr bwMode="gray">
            <a:xfrm rot="16200000" flipH="1">
              <a:off x="2558" y="1430"/>
              <a:ext cx="552" cy="454"/>
            </a:xfrm>
            <a:custGeom>
              <a:avLst/>
              <a:gdLst>
                <a:gd name="T0" fmla="*/ 525 w 580"/>
                <a:gd name="T1" fmla="*/ 0 h 798"/>
                <a:gd name="T2" fmla="*/ 523 w 580"/>
                <a:gd name="T3" fmla="*/ 29 h 798"/>
                <a:gd name="T4" fmla="*/ 515 w 580"/>
                <a:gd name="T5" fmla="*/ 56 h 798"/>
                <a:gd name="T6" fmla="*/ 500 w 580"/>
                <a:gd name="T7" fmla="*/ 81 h 798"/>
                <a:gd name="T8" fmla="*/ 477 w 580"/>
                <a:gd name="T9" fmla="*/ 105 h 798"/>
                <a:gd name="T10" fmla="*/ 447 w 580"/>
                <a:gd name="T11" fmla="*/ 126 h 798"/>
                <a:gd name="T12" fmla="*/ 409 w 580"/>
                <a:gd name="T13" fmla="*/ 146 h 798"/>
                <a:gd name="T14" fmla="*/ 365 w 580"/>
                <a:gd name="T15" fmla="*/ 164 h 798"/>
                <a:gd name="T16" fmla="*/ 309 w 580"/>
                <a:gd name="T17" fmla="*/ 181 h 798"/>
                <a:gd name="T18" fmla="*/ 245 w 580"/>
                <a:gd name="T19" fmla="*/ 197 h 798"/>
                <a:gd name="T20" fmla="*/ 170 w 580"/>
                <a:gd name="T21" fmla="*/ 212 h 798"/>
                <a:gd name="T22" fmla="*/ 170 w 580"/>
                <a:gd name="T23" fmla="*/ 258 h 798"/>
                <a:gd name="T24" fmla="*/ 0 w 580"/>
                <a:gd name="T25" fmla="*/ 166 h 798"/>
                <a:gd name="T26" fmla="*/ 170 w 580"/>
                <a:gd name="T27" fmla="*/ 75 h 798"/>
                <a:gd name="T28" fmla="*/ 170 w 580"/>
                <a:gd name="T29" fmla="*/ 121 h 798"/>
                <a:gd name="T30" fmla="*/ 203 w 580"/>
                <a:gd name="T31" fmla="*/ 119 h 798"/>
                <a:gd name="T32" fmla="*/ 239 w 580"/>
                <a:gd name="T33" fmla="*/ 115 h 798"/>
                <a:gd name="T34" fmla="*/ 277 w 580"/>
                <a:gd name="T35" fmla="*/ 109 h 798"/>
                <a:gd name="T36" fmla="*/ 315 w 580"/>
                <a:gd name="T37" fmla="*/ 100 h 798"/>
                <a:gd name="T38" fmla="*/ 355 w 580"/>
                <a:gd name="T39" fmla="*/ 90 h 798"/>
                <a:gd name="T40" fmla="*/ 391 w 580"/>
                <a:gd name="T41" fmla="*/ 80 h 798"/>
                <a:gd name="T42" fmla="*/ 427 w 580"/>
                <a:gd name="T43" fmla="*/ 67 h 798"/>
                <a:gd name="T44" fmla="*/ 459 w 580"/>
                <a:gd name="T45" fmla="*/ 53 h 798"/>
                <a:gd name="T46" fmla="*/ 485 w 580"/>
                <a:gd name="T47" fmla="*/ 40 h 798"/>
                <a:gd name="T48" fmla="*/ 505 w 580"/>
                <a:gd name="T49" fmla="*/ 27 h 798"/>
                <a:gd name="T50" fmla="*/ 520 w 580"/>
                <a:gd name="T51" fmla="*/ 13 h 798"/>
                <a:gd name="T52" fmla="*/ 523 w 580"/>
                <a:gd name="T53" fmla="*/ 0 h 798"/>
                <a:gd name="T54" fmla="*/ 525 w 580"/>
                <a:gd name="T55" fmla="*/ 0 h 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BEEFB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8" name="Прямоугольник 3"/>
          <p:cNvSpPr>
            <a:spLocks noChangeArrowheads="1"/>
          </p:cNvSpPr>
          <p:nvPr/>
        </p:nvSpPr>
        <p:spPr bwMode="auto">
          <a:xfrm>
            <a:off x="203200" y="1484313"/>
            <a:ext cx="21669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дать ученикам компактную, подытоженную форму изученной темы</a:t>
            </a:r>
          </a:p>
        </p:txBody>
      </p:sp>
      <p:sp>
        <p:nvSpPr>
          <p:cNvPr id="7199" name="Прямоугольник 5"/>
          <p:cNvSpPr>
            <a:spLocks noChangeArrowheads="1"/>
          </p:cNvSpPr>
          <p:nvPr/>
        </p:nvSpPr>
        <p:spPr bwMode="auto">
          <a:xfrm>
            <a:off x="720725" y="3644900"/>
            <a:ext cx="22177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расширить материал урока, перенеся некоторые элементы темы в дистанционный курс</a:t>
            </a:r>
          </a:p>
        </p:txBody>
      </p:sp>
      <p:sp>
        <p:nvSpPr>
          <p:cNvPr id="7200" name="Прямоугольник 6"/>
          <p:cNvSpPr>
            <a:spLocks noChangeArrowheads="1"/>
          </p:cNvSpPr>
          <p:nvPr/>
        </p:nvSpPr>
        <p:spPr bwMode="auto">
          <a:xfrm>
            <a:off x="2871788" y="4824413"/>
            <a:ext cx="1912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дать различные задания, для которых не хватает времени на уроке</a:t>
            </a:r>
          </a:p>
        </p:txBody>
      </p:sp>
      <p:sp>
        <p:nvSpPr>
          <p:cNvPr id="7201" name="Прямоугольник 7"/>
          <p:cNvSpPr>
            <a:spLocks noChangeArrowheads="1"/>
          </p:cNvSpPr>
          <p:nvPr/>
        </p:nvSpPr>
        <p:spPr bwMode="auto">
          <a:xfrm>
            <a:off x="4716463" y="45545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реализовать индивидуальные задания и тесты</a:t>
            </a:r>
          </a:p>
        </p:txBody>
      </p:sp>
      <p:sp>
        <p:nvSpPr>
          <p:cNvPr id="7202" name="Прямоугольник 8"/>
          <p:cNvSpPr>
            <a:spLocks noChangeArrowheads="1"/>
          </p:cNvSpPr>
          <p:nvPr/>
        </p:nvSpPr>
        <p:spPr bwMode="auto">
          <a:xfrm>
            <a:off x="6754813" y="1274763"/>
            <a:ext cx="23891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прокомментировать каждую работу ученика и даже предложить доработать ее</a:t>
            </a:r>
          </a:p>
        </p:txBody>
      </p:sp>
      <p:pic>
        <p:nvPicPr>
          <p:cNvPr id="7203" name="Picture 62" descr="Безимени-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900" y="871538"/>
            <a:ext cx="177958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43438" y="6597650"/>
            <a:ext cx="4500562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1052513"/>
            <a:ext cx="72739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8A7E2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Дистанционные образовательные курсы 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размещены на Web-сервере, созданном на базе свободно распространяемой программы </a:t>
            </a:r>
            <a:r>
              <a:rPr lang="ru-RU" sz="2000" b="1">
                <a:solidFill>
                  <a:srgbClr val="8A7E2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moodle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 (система управления курсами) и доступны через Интернет всем ученикам. </a:t>
            </a:r>
          </a:p>
        </p:txBody>
      </p:sp>
      <p:pic>
        <p:nvPicPr>
          <p:cNvPr id="8197" name="Picture 2" descr="D:\MiBlog\abo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25" y="1052513"/>
            <a:ext cx="1933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D:\MiBlog\lt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533650"/>
            <a:ext cx="51816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D:\MiBlog\1sdo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14" b="27171"/>
          <a:stretch>
            <a:fillRect/>
          </a:stretch>
        </p:blipFill>
        <p:spPr bwMode="auto">
          <a:xfrm>
            <a:off x="6350" y="5686425"/>
            <a:ext cx="18002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5908675"/>
            <a:ext cx="22907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http://moodle.org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727700" y="6488113"/>
            <a:ext cx="34337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 u="sng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http://док.бунинцы.рф</a:t>
            </a:r>
            <a:r>
              <a:rPr lang="ru-RU" b="1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 </a:t>
            </a:r>
            <a:endParaRPr lang="ru-RU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Принцип работы системы ДОК </a:t>
            </a:r>
            <a:endParaRPr lang="en-US" sz="1800" smtClean="0"/>
          </a:p>
        </p:txBody>
      </p:sp>
      <p:sp>
        <p:nvSpPr>
          <p:cNvPr id="9220" name="Freeform 3"/>
          <p:cNvSpPr>
            <a:spLocks noEditPoints="1"/>
          </p:cNvSpPr>
          <p:nvPr/>
        </p:nvSpPr>
        <p:spPr bwMode="gray">
          <a:xfrm>
            <a:off x="179388" y="1268413"/>
            <a:ext cx="8713787" cy="5473700"/>
          </a:xfrm>
          <a:custGeom>
            <a:avLst/>
            <a:gdLst>
              <a:gd name="T0" fmla="*/ 2147483647 w 2820"/>
              <a:gd name="T1" fmla="*/ 130327333 h 2912"/>
              <a:gd name="T2" fmla="*/ 2147483647 w 2820"/>
              <a:gd name="T3" fmla="*/ 437900140 h 2912"/>
              <a:gd name="T4" fmla="*/ 2147483647 w 2820"/>
              <a:gd name="T5" fmla="*/ 781965877 h 2912"/>
              <a:gd name="T6" fmla="*/ 2147483647 w 2820"/>
              <a:gd name="T7" fmla="*/ 1162520788 h 2912"/>
              <a:gd name="T8" fmla="*/ 1654084734 w 2820"/>
              <a:gd name="T9" fmla="*/ 1574356964 h 2912"/>
              <a:gd name="T10" fmla="*/ 911698398 w 2820"/>
              <a:gd name="T11" fmla="*/ 2012257104 h 2912"/>
              <a:gd name="T12" fmla="*/ 390729650 w 2820"/>
              <a:gd name="T13" fmla="*/ 2147483647 h 2912"/>
              <a:gd name="T14" fmla="*/ 91169222 w 2820"/>
              <a:gd name="T15" fmla="*/ 2147483647 h 2912"/>
              <a:gd name="T16" fmla="*/ 0 w 2820"/>
              <a:gd name="T17" fmla="*/ 2147483647 h 2912"/>
              <a:gd name="T18" fmla="*/ 117218895 w 2820"/>
              <a:gd name="T19" fmla="*/ 2147483647 h 2912"/>
              <a:gd name="T20" fmla="*/ 416776234 w 2820"/>
              <a:gd name="T21" fmla="*/ 2147483647 h 2912"/>
              <a:gd name="T22" fmla="*/ 898675106 w 2820"/>
              <a:gd name="T23" fmla="*/ 2147483647 h 2912"/>
              <a:gd name="T24" fmla="*/ 1549889131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1934059576 h 2912"/>
              <a:gd name="T80" fmla="*/ 2147483647 w 2820"/>
              <a:gd name="T81" fmla="*/ 1543077577 h 2912"/>
              <a:gd name="T82" fmla="*/ 2147483647 w 2820"/>
              <a:gd name="T83" fmla="*/ 1157309123 h 2912"/>
              <a:gd name="T84" fmla="*/ 2147483647 w 2820"/>
              <a:gd name="T85" fmla="*/ 776752333 h 2912"/>
              <a:gd name="T86" fmla="*/ 2147483647 w 2820"/>
              <a:gd name="T87" fmla="*/ 401409088 h 2912"/>
              <a:gd name="T88" fmla="*/ 2147483647 w 2820"/>
              <a:gd name="T89" fmla="*/ 41704596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Oval 35"/>
          <p:cNvSpPr>
            <a:spLocks noChangeArrowheads="1"/>
          </p:cNvSpPr>
          <p:nvPr/>
        </p:nvSpPr>
        <p:spPr bwMode="gray">
          <a:xfrm rot="-723406">
            <a:off x="3100388" y="5391150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Oval 36"/>
          <p:cNvSpPr>
            <a:spLocks noChangeArrowheads="1"/>
          </p:cNvSpPr>
          <p:nvPr/>
        </p:nvSpPr>
        <p:spPr bwMode="gray">
          <a:xfrm>
            <a:off x="2713038" y="4654550"/>
            <a:ext cx="2403475" cy="1870075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23" name="Oval 37"/>
          <p:cNvSpPr>
            <a:spLocks noChangeArrowheads="1"/>
          </p:cNvSpPr>
          <p:nvPr/>
        </p:nvSpPr>
        <p:spPr bwMode="gray">
          <a:xfrm>
            <a:off x="2733675" y="4664075"/>
            <a:ext cx="2347913" cy="18224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gray">
          <a:xfrm>
            <a:off x="2751138" y="4679950"/>
            <a:ext cx="2233612" cy="1704975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25" name="Oval 39"/>
          <p:cNvSpPr>
            <a:spLocks noChangeArrowheads="1"/>
          </p:cNvSpPr>
          <p:nvPr/>
        </p:nvSpPr>
        <p:spPr bwMode="gray">
          <a:xfrm>
            <a:off x="2843213" y="4724400"/>
            <a:ext cx="1987550" cy="1382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26" name="Text Box 40"/>
          <p:cNvSpPr txBox="1">
            <a:spLocks noChangeArrowheads="1"/>
          </p:cNvSpPr>
          <p:nvPr/>
        </p:nvSpPr>
        <p:spPr bwMode="gray">
          <a:xfrm>
            <a:off x="2555875" y="5084763"/>
            <a:ext cx="27368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/>
              <a:t>Затем ученик </a:t>
            </a:r>
          </a:p>
          <a:p>
            <a:pPr algn="ctr" eaLnBrk="1" hangingPunct="1"/>
            <a:r>
              <a:rPr lang="ru-RU" sz="2000"/>
              <a:t>выполняет </a:t>
            </a:r>
          </a:p>
          <a:p>
            <a:pPr algn="ctr" eaLnBrk="1" hangingPunct="1"/>
            <a:r>
              <a:rPr lang="ru-RU" sz="2000"/>
              <a:t>задания</a:t>
            </a:r>
            <a:endParaRPr lang="en-US" sz="2000" b="1">
              <a:latin typeface="Verdana" pitchFamily="34" charset="0"/>
            </a:endParaRPr>
          </a:p>
        </p:txBody>
      </p:sp>
      <p:sp>
        <p:nvSpPr>
          <p:cNvPr id="9227" name="Oval 41"/>
          <p:cNvSpPr>
            <a:spLocks noChangeArrowheads="1"/>
          </p:cNvSpPr>
          <p:nvPr/>
        </p:nvSpPr>
        <p:spPr bwMode="gray">
          <a:xfrm rot="-772996">
            <a:off x="1454150" y="4033838"/>
            <a:ext cx="1335088" cy="790575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Oval 43"/>
          <p:cNvSpPr>
            <a:spLocks noChangeArrowheads="1"/>
          </p:cNvSpPr>
          <p:nvPr/>
        </p:nvSpPr>
        <p:spPr bwMode="gray">
          <a:xfrm>
            <a:off x="142875" y="3268663"/>
            <a:ext cx="3048000" cy="1455737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29" name="Oval 44"/>
          <p:cNvSpPr>
            <a:spLocks noChangeArrowheads="1"/>
          </p:cNvSpPr>
          <p:nvPr/>
        </p:nvSpPr>
        <p:spPr bwMode="gray">
          <a:xfrm>
            <a:off x="190500" y="3276600"/>
            <a:ext cx="2973388" cy="14192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30" name="Oval 45"/>
          <p:cNvSpPr>
            <a:spLocks noChangeArrowheads="1"/>
          </p:cNvSpPr>
          <p:nvPr/>
        </p:nvSpPr>
        <p:spPr bwMode="gray">
          <a:xfrm>
            <a:off x="260350" y="3290888"/>
            <a:ext cx="2830513" cy="1325562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31" name="Oval 46"/>
          <p:cNvSpPr>
            <a:spLocks noChangeArrowheads="1"/>
          </p:cNvSpPr>
          <p:nvPr/>
        </p:nvSpPr>
        <p:spPr bwMode="gray">
          <a:xfrm>
            <a:off x="458788" y="3327400"/>
            <a:ext cx="2516187" cy="10763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32" name="Text Box 47"/>
          <p:cNvSpPr txBox="1">
            <a:spLocks noChangeArrowheads="1"/>
          </p:cNvSpPr>
          <p:nvPr/>
        </p:nvSpPr>
        <p:spPr bwMode="gray">
          <a:xfrm>
            <a:off x="-36513" y="3411538"/>
            <a:ext cx="3517901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Изучив лекцию, </a:t>
            </a:r>
          </a:p>
          <a:p>
            <a:pPr algn="ctr" eaLnBrk="1" hangingPunct="1"/>
            <a:r>
              <a:rPr lang="ru-RU"/>
              <a:t>ученик проходит промежуточное </a:t>
            </a:r>
          </a:p>
          <a:p>
            <a:pPr algn="ctr" eaLnBrk="1" hangingPunct="1"/>
            <a:r>
              <a:rPr lang="ru-RU"/>
              <a:t>тестирование </a:t>
            </a:r>
            <a:endParaRPr lang="en-US">
              <a:latin typeface="Verdana" pitchFamily="34" charset="0"/>
            </a:endParaRPr>
          </a:p>
        </p:txBody>
      </p:sp>
      <p:sp>
        <p:nvSpPr>
          <p:cNvPr id="9233" name="Oval 48"/>
          <p:cNvSpPr>
            <a:spLocks noChangeArrowheads="1"/>
          </p:cNvSpPr>
          <p:nvPr/>
        </p:nvSpPr>
        <p:spPr bwMode="gray">
          <a:xfrm>
            <a:off x="117475" y="2463800"/>
            <a:ext cx="2955925" cy="53340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Oval 49"/>
          <p:cNvSpPr>
            <a:spLocks noChangeArrowheads="1"/>
          </p:cNvSpPr>
          <p:nvPr/>
        </p:nvSpPr>
        <p:spPr bwMode="gray">
          <a:xfrm>
            <a:off x="107950" y="1857375"/>
            <a:ext cx="3308350" cy="1023938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35" name="Oval 50"/>
          <p:cNvSpPr>
            <a:spLocks noChangeArrowheads="1"/>
          </p:cNvSpPr>
          <p:nvPr/>
        </p:nvSpPr>
        <p:spPr bwMode="gray">
          <a:xfrm>
            <a:off x="139700" y="1862138"/>
            <a:ext cx="3232150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36" name="Oval 51"/>
          <p:cNvSpPr>
            <a:spLocks noChangeArrowheads="1"/>
          </p:cNvSpPr>
          <p:nvPr/>
        </p:nvSpPr>
        <p:spPr bwMode="gray">
          <a:xfrm>
            <a:off x="188913" y="1873250"/>
            <a:ext cx="3073400" cy="9334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37" name="Oval 52"/>
          <p:cNvSpPr>
            <a:spLocks noChangeArrowheads="1"/>
          </p:cNvSpPr>
          <p:nvPr/>
        </p:nvSpPr>
        <p:spPr bwMode="gray">
          <a:xfrm>
            <a:off x="325438" y="1898650"/>
            <a:ext cx="2740025" cy="757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38" name="Text Box 53"/>
          <p:cNvSpPr txBox="1">
            <a:spLocks noChangeArrowheads="1"/>
          </p:cNvSpPr>
          <p:nvPr/>
        </p:nvSpPr>
        <p:spPr bwMode="gray">
          <a:xfrm>
            <a:off x="261938" y="1974850"/>
            <a:ext cx="29416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/>
              <a:t>Записывает на него пользователей (учеников, ассистентов)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9239" name="Oval 55"/>
          <p:cNvSpPr>
            <a:spLocks noChangeArrowheads="1"/>
          </p:cNvSpPr>
          <p:nvPr/>
        </p:nvSpPr>
        <p:spPr bwMode="gray">
          <a:xfrm>
            <a:off x="1620838" y="993775"/>
            <a:ext cx="3213100" cy="682625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40" name="Oval 56"/>
          <p:cNvSpPr>
            <a:spLocks noChangeArrowheads="1"/>
          </p:cNvSpPr>
          <p:nvPr/>
        </p:nvSpPr>
        <p:spPr bwMode="gray">
          <a:xfrm>
            <a:off x="1622425" y="996950"/>
            <a:ext cx="3354388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41" name="Oval 57"/>
          <p:cNvSpPr>
            <a:spLocks noChangeArrowheads="1"/>
          </p:cNvSpPr>
          <p:nvPr/>
        </p:nvSpPr>
        <p:spPr bwMode="gray">
          <a:xfrm>
            <a:off x="1636713" y="1003300"/>
            <a:ext cx="3195637" cy="6223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42" name="Oval 58"/>
          <p:cNvSpPr>
            <a:spLocks noChangeArrowheads="1"/>
          </p:cNvSpPr>
          <p:nvPr/>
        </p:nvSpPr>
        <p:spPr bwMode="gray">
          <a:xfrm>
            <a:off x="1692275" y="1022350"/>
            <a:ext cx="2843213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43" name="Text Box 59"/>
          <p:cNvSpPr txBox="1">
            <a:spLocks noChangeArrowheads="1"/>
          </p:cNvSpPr>
          <p:nvPr/>
        </p:nvSpPr>
        <p:spPr bwMode="gray">
          <a:xfrm>
            <a:off x="1595438" y="1038225"/>
            <a:ext cx="30464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/>
              <a:t>Учитель создает образовательный курс</a:t>
            </a:r>
            <a:endParaRPr lang="en-US" sz="1500">
              <a:latin typeface="Verdana" pitchFamily="34" charset="0"/>
            </a:endParaRPr>
          </a:p>
        </p:txBody>
      </p:sp>
      <p:sp>
        <p:nvSpPr>
          <p:cNvPr id="9244" name="Rectangle 60"/>
          <p:cNvSpPr>
            <a:spLocks noChangeArrowheads="1"/>
          </p:cNvSpPr>
          <p:nvPr/>
        </p:nvSpPr>
        <p:spPr bwMode="auto">
          <a:xfrm>
            <a:off x="4679950" y="6624638"/>
            <a:ext cx="4500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5" name="Oval 35"/>
          <p:cNvSpPr>
            <a:spLocks noChangeArrowheads="1"/>
          </p:cNvSpPr>
          <p:nvPr/>
        </p:nvSpPr>
        <p:spPr bwMode="gray">
          <a:xfrm rot="-723406">
            <a:off x="6188075" y="4351338"/>
            <a:ext cx="1925638" cy="798512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Oval 36"/>
          <p:cNvSpPr>
            <a:spLocks noChangeArrowheads="1"/>
          </p:cNvSpPr>
          <p:nvPr/>
        </p:nvSpPr>
        <p:spPr bwMode="gray">
          <a:xfrm>
            <a:off x="5572125" y="3354388"/>
            <a:ext cx="3217863" cy="2236787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47" name="Oval 37"/>
          <p:cNvSpPr>
            <a:spLocks noChangeArrowheads="1"/>
          </p:cNvSpPr>
          <p:nvPr/>
        </p:nvSpPr>
        <p:spPr bwMode="gray">
          <a:xfrm>
            <a:off x="5605463" y="3373438"/>
            <a:ext cx="3144837" cy="217963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48" name="Oval 38"/>
          <p:cNvSpPr>
            <a:spLocks noChangeArrowheads="1"/>
          </p:cNvSpPr>
          <p:nvPr/>
        </p:nvSpPr>
        <p:spPr bwMode="gray">
          <a:xfrm>
            <a:off x="5651500" y="3411538"/>
            <a:ext cx="2990850" cy="20399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49" name="Oval 39"/>
          <p:cNvSpPr>
            <a:spLocks noChangeArrowheads="1"/>
          </p:cNvSpPr>
          <p:nvPr/>
        </p:nvSpPr>
        <p:spPr bwMode="gray">
          <a:xfrm>
            <a:off x="5805488" y="3519488"/>
            <a:ext cx="2660650" cy="1654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250" name="Text Box 40"/>
          <p:cNvSpPr txBox="1">
            <a:spLocks noChangeArrowheads="1"/>
          </p:cNvSpPr>
          <p:nvPr/>
        </p:nvSpPr>
        <p:spPr bwMode="gray">
          <a:xfrm>
            <a:off x="5795963" y="3500438"/>
            <a:ext cx="27368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/>
              <a:t>Учитель пишет комментарии ученику, выставляет оценку или возвращает задание на доработку</a:t>
            </a:r>
            <a:endParaRPr lang="en-US" sz="2000" b="1">
              <a:latin typeface="Verdana" pitchFamily="34" charset="0"/>
            </a:endParaRPr>
          </a:p>
        </p:txBody>
      </p:sp>
      <p:sp>
        <p:nvSpPr>
          <p:cNvPr id="38" name="Равнобедренный треугольник 37">
            <a:hlinkClick r:id="rId2" action="ppaction://hlinksldjump"/>
          </p:cNvPr>
          <p:cNvSpPr/>
          <p:nvPr/>
        </p:nvSpPr>
        <p:spPr>
          <a:xfrm rot="10800000"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52" name="Picture 32" descr="D:\Школа\Конфиренция 2012 (педчтения)\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450" y="188913"/>
            <a:ext cx="6477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33" descr="D:\Школа\Конфиренция 2012 (педчтения)\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58825"/>
            <a:ext cx="11112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34" descr="D:\Школа\Конфиренция 2012 (педчтения)\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150" y="1843088"/>
            <a:ext cx="11922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35" descr="D:\Школа\Конфиренция 2012 (педчтения)\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5084763"/>
            <a:ext cx="11239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36" descr="D:\Школа\Конфиренция 2012 (педчтения)\3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" y="5592763"/>
            <a:ext cx="11922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37" descr="D:\Школа\Конфиренция 2012 (педчтения)\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838" y="3175000"/>
            <a:ext cx="13319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38" descr="D:\Школа\Конфиренция 2012 (педчтения)\5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052638"/>
            <a:ext cx="126841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9" name="Picture 39" descr="D:\Школа\Конфиренция 2012 (педчтения)\6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1412875"/>
            <a:ext cx="12858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900113" y="1314450"/>
            <a:ext cx="833437" cy="206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827088" y="4611688"/>
            <a:ext cx="547687" cy="73025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576388" y="4641850"/>
            <a:ext cx="0" cy="12858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3065463" y="2289175"/>
            <a:ext cx="1001712" cy="8731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3819525" y="3986213"/>
            <a:ext cx="715963" cy="9906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7180263" y="2881313"/>
            <a:ext cx="128587" cy="6477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7629525" y="2276475"/>
            <a:ext cx="687388" cy="126365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22532" name="Picture 4" descr="D:\Школа\Конфиренция 2012 (педчтения)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9165" y="-26988"/>
            <a:ext cx="9991725" cy="81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-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11267" name="Picture 3" descr="D:\Школа\Конфиренция 2012 (педчтения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3051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внобедренный треугольник 6">
            <a:hlinkClick r:id="rId3" action="ppaction://hlinksldjump"/>
          </p:cNvPr>
          <p:cNvSpPr/>
          <p:nvPr/>
        </p:nvSpPr>
        <p:spPr>
          <a:xfrm>
            <a:off x="8459788" y="6324600"/>
            <a:ext cx="504825" cy="404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5l">
  <a:themeElements>
    <a:clrScheme name="cdb2004215l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cdb2004215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15l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15l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15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cdb2004215l</Template>
  <TotalTime>767</TotalTime>
  <Words>321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cdb2004215l</vt:lpstr>
      <vt:lpstr>Image</vt:lpstr>
      <vt:lpstr>Интеграция дистанционных курсов в образовательную программу</vt:lpstr>
      <vt:lpstr>Презентация PowerPoint</vt:lpstr>
      <vt:lpstr>Презентация PowerPoint</vt:lpstr>
      <vt:lpstr>Для ученика:</vt:lpstr>
      <vt:lpstr>Для учителя:</vt:lpstr>
      <vt:lpstr>Презентация PowerPoint</vt:lpstr>
      <vt:lpstr>Принцип работы системы ДОК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BEST XP DanekPC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DanekPC</dc:creator>
  <cp:lastModifiedBy>Головин</cp:lastModifiedBy>
  <cp:revision>41</cp:revision>
  <dcterms:created xsi:type="dcterms:W3CDTF">2010-11-10T12:30:58Z</dcterms:created>
  <dcterms:modified xsi:type="dcterms:W3CDTF">2012-04-20T09:09:36Z</dcterms:modified>
</cp:coreProperties>
</file>